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1" r:id="rId18"/>
    <p:sldId id="274" r:id="rId19"/>
    <p:sldId id="273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3" y="-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F1050-905C-43FD-97BF-C9A95977744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8190B62-5FFA-4220-BB1B-55582BD8A851}">
      <dgm:prSet/>
      <dgm:spPr/>
      <dgm:t>
        <a:bodyPr/>
        <a:lstStyle/>
        <a:p>
          <a:pPr rtl="0"/>
          <a:r>
            <a:rPr lang="en-US" dirty="0" smtClean="0"/>
            <a:t>Describe what’s new for 2014-15</a:t>
          </a:r>
          <a:endParaRPr lang="en-US" dirty="0"/>
        </a:p>
      </dgm:t>
    </dgm:pt>
    <dgm:pt modelId="{CBEA7F1C-A96A-467B-A53F-B64E2E580041}" type="parTrans" cxnId="{F0435588-0FA3-44A8-BF19-3486C7D289AB}">
      <dgm:prSet/>
      <dgm:spPr/>
      <dgm:t>
        <a:bodyPr/>
        <a:lstStyle/>
        <a:p>
          <a:endParaRPr lang="en-US"/>
        </a:p>
      </dgm:t>
    </dgm:pt>
    <dgm:pt modelId="{3830E665-5B4E-4ACC-B51B-D728325391A1}" type="sibTrans" cxnId="{F0435588-0FA3-44A8-BF19-3486C7D289AB}">
      <dgm:prSet/>
      <dgm:spPr/>
      <dgm:t>
        <a:bodyPr/>
        <a:lstStyle/>
        <a:p>
          <a:endParaRPr lang="en-US"/>
        </a:p>
      </dgm:t>
    </dgm:pt>
    <dgm:pt modelId="{7F3410F1-28BB-4097-953E-75EB1F10F4F9}">
      <dgm:prSet/>
      <dgm:spPr/>
      <dgm:t>
        <a:bodyPr/>
        <a:lstStyle/>
        <a:p>
          <a:pPr rtl="0"/>
          <a:r>
            <a:rPr lang="en-US" dirty="0" smtClean="0"/>
            <a:t>Provide instructions for submitting/revising 2014-15 Academic Assessment Plans</a:t>
          </a:r>
          <a:endParaRPr lang="en-US" dirty="0"/>
        </a:p>
      </dgm:t>
    </dgm:pt>
    <dgm:pt modelId="{C0843E86-D9D5-4170-AE2D-F4FB9EEF11D1}" type="parTrans" cxnId="{5661D687-92FD-4713-B158-513B14CB8157}">
      <dgm:prSet/>
      <dgm:spPr/>
      <dgm:t>
        <a:bodyPr/>
        <a:lstStyle/>
        <a:p>
          <a:endParaRPr lang="en-US"/>
        </a:p>
      </dgm:t>
    </dgm:pt>
    <dgm:pt modelId="{99007D97-500F-4889-8EFF-F48F92BD5B30}" type="sibTrans" cxnId="{5661D687-92FD-4713-B158-513B14CB8157}">
      <dgm:prSet/>
      <dgm:spPr/>
      <dgm:t>
        <a:bodyPr/>
        <a:lstStyle/>
        <a:p>
          <a:endParaRPr lang="en-US"/>
        </a:p>
      </dgm:t>
    </dgm:pt>
    <dgm:pt modelId="{ACF20785-5AFD-44E5-A730-0FFE98D6AC41}">
      <dgm:prSet/>
      <dgm:spPr/>
      <dgm:t>
        <a:bodyPr/>
        <a:lstStyle/>
        <a:p>
          <a:pPr rtl="0"/>
          <a:r>
            <a:rPr lang="en-US" dirty="0" smtClean="0"/>
            <a:t>Describe institutional resources available for Academic Assessment planning for 2014-15</a:t>
          </a:r>
          <a:endParaRPr lang="en-US" dirty="0"/>
        </a:p>
      </dgm:t>
    </dgm:pt>
    <dgm:pt modelId="{30E8A7AB-1F69-4E53-82C9-7D79764C09E0}" type="parTrans" cxnId="{E315F180-6054-41FB-B961-60E7AD1FAF4C}">
      <dgm:prSet/>
      <dgm:spPr/>
      <dgm:t>
        <a:bodyPr/>
        <a:lstStyle/>
        <a:p>
          <a:endParaRPr lang="en-US"/>
        </a:p>
      </dgm:t>
    </dgm:pt>
    <dgm:pt modelId="{14AB58E3-475C-414E-8553-0E0F11828660}" type="sibTrans" cxnId="{E315F180-6054-41FB-B961-60E7AD1FAF4C}">
      <dgm:prSet/>
      <dgm:spPr/>
      <dgm:t>
        <a:bodyPr/>
        <a:lstStyle/>
        <a:p>
          <a:endParaRPr lang="en-US"/>
        </a:p>
      </dgm:t>
    </dgm:pt>
    <dgm:pt modelId="{22DB1E1B-4C8A-4313-B579-AE769A9F248F}" type="pres">
      <dgm:prSet presAssocID="{8E1F1050-905C-43FD-97BF-C9A9597774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C4525D-4A3A-4B20-8C75-9FB6CF4C7DFB}" type="pres">
      <dgm:prSet presAssocID="{18190B62-5FFA-4220-BB1B-55582BD8A851}" presName="parentText" presStyleLbl="node1" presStyleIdx="0" presStyleCnt="3" custLinFactNeighborX="-15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2E596E-9E08-47B4-9EDE-159538DB0065}" type="pres">
      <dgm:prSet presAssocID="{3830E665-5B4E-4ACC-B51B-D728325391A1}" presName="spacer" presStyleCnt="0"/>
      <dgm:spPr/>
    </dgm:pt>
    <dgm:pt modelId="{86F93739-E40B-48F6-9C20-65976BC2FC5F}" type="pres">
      <dgm:prSet presAssocID="{7F3410F1-28BB-4097-953E-75EB1F10F4F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8353A-D1AE-43D3-8539-EF03698B458A}" type="pres">
      <dgm:prSet presAssocID="{99007D97-500F-4889-8EFF-F48F92BD5B30}" presName="spacer" presStyleCnt="0"/>
      <dgm:spPr/>
    </dgm:pt>
    <dgm:pt modelId="{8A5B37D3-7103-4640-AB6D-40B5D319C226}" type="pres">
      <dgm:prSet presAssocID="{ACF20785-5AFD-44E5-A730-0FFE98D6AC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35588-0FA3-44A8-BF19-3486C7D289AB}" srcId="{8E1F1050-905C-43FD-97BF-C9A959777440}" destId="{18190B62-5FFA-4220-BB1B-55582BD8A851}" srcOrd="0" destOrd="0" parTransId="{CBEA7F1C-A96A-467B-A53F-B64E2E580041}" sibTransId="{3830E665-5B4E-4ACC-B51B-D728325391A1}"/>
    <dgm:cxn modelId="{4B7B947B-C61F-49B5-89FF-6FC8B4BF9770}" type="presOf" srcId="{18190B62-5FFA-4220-BB1B-55582BD8A851}" destId="{39C4525D-4A3A-4B20-8C75-9FB6CF4C7DFB}" srcOrd="0" destOrd="0" presId="urn:microsoft.com/office/officeart/2005/8/layout/vList2"/>
    <dgm:cxn modelId="{E315F180-6054-41FB-B961-60E7AD1FAF4C}" srcId="{8E1F1050-905C-43FD-97BF-C9A959777440}" destId="{ACF20785-5AFD-44E5-A730-0FFE98D6AC41}" srcOrd="2" destOrd="0" parTransId="{30E8A7AB-1F69-4E53-82C9-7D79764C09E0}" sibTransId="{14AB58E3-475C-414E-8553-0E0F11828660}"/>
    <dgm:cxn modelId="{B9A301FA-3689-4AE3-B540-7F357264AC43}" type="presOf" srcId="{7F3410F1-28BB-4097-953E-75EB1F10F4F9}" destId="{86F93739-E40B-48F6-9C20-65976BC2FC5F}" srcOrd="0" destOrd="0" presId="urn:microsoft.com/office/officeart/2005/8/layout/vList2"/>
    <dgm:cxn modelId="{5661D687-92FD-4713-B158-513B14CB8157}" srcId="{8E1F1050-905C-43FD-97BF-C9A959777440}" destId="{7F3410F1-28BB-4097-953E-75EB1F10F4F9}" srcOrd="1" destOrd="0" parTransId="{C0843E86-D9D5-4170-AE2D-F4FB9EEF11D1}" sibTransId="{99007D97-500F-4889-8EFF-F48F92BD5B30}"/>
    <dgm:cxn modelId="{F254DA95-C620-464F-9766-EA97F7FE8974}" type="presOf" srcId="{ACF20785-5AFD-44E5-A730-0FFE98D6AC41}" destId="{8A5B37D3-7103-4640-AB6D-40B5D319C226}" srcOrd="0" destOrd="0" presId="urn:microsoft.com/office/officeart/2005/8/layout/vList2"/>
    <dgm:cxn modelId="{76AB283C-76E8-4761-B96E-802B7C0A5F55}" type="presOf" srcId="{8E1F1050-905C-43FD-97BF-C9A959777440}" destId="{22DB1E1B-4C8A-4313-B579-AE769A9F248F}" srcOrd="0" destOrd="0" presId="urn:microsoft.com/office/officeart/2005/8/layout/vList2"/>
    <dgm:cxn modelId="{9E063E69-42AE-4BEC-8AFA-1FC8C06FF44F}" type="presParOf" srcId="{22DB1E1B-4C8A-4313-B579-AE769A9F248F}" destId="{39C4525D-4A3A-4B20-8C75-9FB6CF4C7DFB}" srcOrd="0" destOrd="0" presId="urn:microsoft.com/office/officeart/2005/8/layout/vList2"/>
    <dgm:cxn modelId="{4B45B9D5-B3DB-41AE-8B08-68AADA380A5E}" type="presParOf" srcId="{22DB1E1B-4C8A-4313-B579-AE769A9F248F}" destId="{742E596E-9E08-47B4-9EDE-159538DB0065}" srcOrd="1" destOrd="0" presId="urn:microsoft.com/office/officeart/2005/8/layout/vList2"/>
    <dgm:cxn modelId="{48AE9919-618C-4FB5-A3BC-F43458195714}" type="presParOf" srcId="{22DB1E1B-4C8A-4313-B579-AE769A9F248F}" destId="{86F93739-E40B-48F6-9C20-65976BC2FC5F}" srcOrd="2" destOrd="0" presId="urn:microsoft.com/office/officeart/2005/8/layout/vList2"/>
    <dgm:cxn modelId="{8ED630AE-A523-479F-A552-754DD5FE5082}" type="presParOf" srcId="{22DB1E1B-4C8A-4313-B579-AE769A9F248F}" destId="{E4E8353A-D1AE-43D3-8539-EF03698B458A}" srcOrd="3" destOrd="0" presId="urn:microsoft.com/office/officeart/2005/8/layout/vList2"/>
    <dgm:cxn modelId="{0303758E-00B5-4697-B61F-5DA64ECCE2B9}" type="presParOf" srcId="{22DB1E1B-4C8A-4313-B579-AE769A9F248F}" destId="{8A5B37D3-7103-4640-AB6D-40B5D319C2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6EFF6F-C687-4375-A19A-7E6C45FDD09F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5FE1179-F2E1-4AAD-8F91-F284242C6090}">
      <dgm:prSet/>
      <dgm:spPr/>
      <dgm:t>
        <a:bodyPr/>
        <a:lstStyle/>
        <a:p>
          <a:pPr algn="l" rtl="0"/>
          <a:r>
            <a:rPr lang="en-US" dirty="0" smtClean="0"/>
            <a:t>All 2013-14 Academic Assessment Plans are in the Planning Module of </a:t>
          </a:r>
          <a:r>
            <a:rPr lang="en-US" i="1" dirty="0" smtClean="0"/>
            <a:t>Compliance Assist!</a:t>
          </a:r>
        </a:p>
      </dgm:t>
    </dgm:pt>
    <dgm:pt modelId="{AB2104D8-A417-4040-968C-8EF1ABC029A6}" type="parTrans" cxnId="{349E0B53-B2A2-4280-8E00-0B55CD0BB25F}">
      <dgm:prSet/>
      <dgm:spPr/>
      <dgm:t>
        <a:bodyPr/>
        <a:lstStyle/>
        <a:p>
          <a:endParaRPr lang="en-US"/>
        </a:p>
      </dgm:t>
    </dgm:pt>
    <dgm:pt modelId="{61F0FA02-FB60-4C35-AAF5-80313289564E}" type="sibTrans" cxnId="{349E0B53-B2A2-4280-8E00-0B55CD0BB25F}">
      <dgm:prSet/>
      <dgm:spPr/>
      <dgm:t>
        <a:bodyPr/>
        <a:lstStyle/>
        <a:p>
          <a:endParaRPr lang="en-US"/>
        </a:p>
      </dgm:t>
    </dgm:pt>
    <dgm:pt modelId="{41B8636F-43F7-4A6D-8801-FBD3A71237EF}">
      <dgm:prSet/>
      <dgm:spPr/>
      <dgm:t>
        <a:bodyPr/>
        <a:lstStyle/>
        <a:p>
          <a:pPr algn="l" rtl="0"/>
          <a:r>
            <a:rPr lang="en-US" dirty="0" smtClean="0"/>
            <a:t>All plans for 2014-15 will be directly  entered/modified in </a:t>
          </a:r>
          <a:r>
            <a:rPr lang="en-US" i="1" dirty="0" smtClean="0"/>
            <a:t>Compliance Assist!</a:t>
          </a:r>
          <a:r>
            <a:rPr lang="en-US" dirty="0" smtClean="0"/>
            <a:t> </a:t>
          </a:r>
          <a:endParaRPr lang="en-US" dirty="0"/>
        </a:p>
      </dgm:t>
    </dgm:pt>
    <dgm:pt modelId="{E90A97D3-6399-477C-9796-5894ADB1C98A}" type="parTrans" cxnId="{731CD10B-6FD5-42ED-9111-F515FAF65859}">
      <dgm:prSet/>
      <dgm:spPr/>
      <dgm:t>
        <a:bodyPr/>
        <a:lstStyle/>
        <a:p>
          <a:endParaRPr lang="en-US"/>
        </a:p>
      </dgm:t>
    </dgm:pt>
    <dgm:pt modelId="{35084082-5E72-41FC-A45A-D4B27E3EC573}" type="sibTrans" cxnId="{731CD10B-6FD5-42ED-9111-F515FAF65859}">
      <dgm:prSet/>
      <dgm:spPr/>
      <dgm:t>
        <a:bodyPr/>
        <a:lstStyle/>
        <a:p>
          <a:endParaRPr lang="en-US"/>
        </a:p>
      </dgm:t>
    </dgm:pt>
    <dgm:pt modelId="{79DADEA9-B4AC-4B8A-9616-04117C451E50}">
      <dgm:prSet/>
      <dgm:spPr/>
      <dgm:t>
        <a:bodyPr/>
        <a:lstStyle/>
        <a:p>
          <a:pPr algn="l" rtl="0"/>
          <a:r>
            <a:rPr lang="en-US" i="0" dirty="0" smtClean="0"/>
            <a:t>All 2013-14 plans have been rolled over to 2014-15 </a:t>
          </a:r>
        </a:p>
      </dgm:t>
    </dgm:pt>
    <dgm:pt modelId="{B94529F6-C636-4EF8-8B41-DBE77B2B98CF}" type="parTrans" cxnId="{F939E7D0-47D3-44D0-97D8-0A8CDD712D7E}">
      <dgm:prSet/>
      <dgm:spPr/>
      <dgm:t>
        <a:bodyPr/>
        <a:lstStyle/>
        <a:p>
          <a:endParaRPr lang="en-US"/>
        </a:p>
      </dgm:t>
    </dgm:pt>
    <dgm:pt modelId="{657F2A85-2B99-4F5D-BCAF-61BF459A5CB5}" type="sibTrans" cxnId="{F939E7D0-47D3-44D0-97D8-0A8CDD712D7E}">
      <dgm:prSet/>
      <dgm:spPr/>
      <dgm:t>
        <a:bodyPr/>
        <a:lstStyle/>
        <a:p>
          <a:endParaRPr lang="en-US"/>
        </a:p>
      </dgm:t>
    </dgm:pt>
    <dgm:pt modelId="{7A0880F3-5484-465D-9940-77158E07B77F}" type="pres">
      <dgm:prSet presAssocID="{A86EFF6F-C687-4375-A19A-7E6C45FDD09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58B39-6C67-44B5-AC16-7474D53F697D}" type="pres">
      <dgm:prSet presAssocID="{05FE1179-F2E1-4AAD-8F91-F284242C6090}" presName="circle1" presStyleLbl="node1" presStyleIdx="0" presStyleCnt="3"/>
      <dgm:spPr/>
    </dgm:pt>
    <dgm:pt modelId="{E4BE51B1-3564-4780-9C9B-34A3C8804B08}" type="pres">
      <dgm:prSet presAssocID="{05FE1179-F2E1-4AAD-8F91-F284242C6090}" presName="space" presStyleCnt="0"/>
      <dgm:spPr/>
    </dgm:pt>
    <dgm:pt modelId="{B095FBD8-0E1F-4AE5-AD69-E69CE9FA0115}" type="pres">
      <dgm:prSet presAssocID="{05FE1179-F2E1-4AAD-8F91-F284242C6090}" presName="rect1" presStyleLbl="alignAcc1" presStyleIdx="0" presStyleCnt="3"/>
      <dgm:spPr/>
      <dgm:t>
        <a:bodyPr/>
        <a:lstStyle/>
        <a:p>
          <a:endParaRPr lang="en-US"/>
        </a:p>
      </dgm:t>
    </dgm:pt>
    <dgm:pt modelId="{5CE0BD59-61F8-4C82-8A2E-0D7A8C6EBC42}" type="pres">
      <dgm:prSet presAssocID="{79DADEA9-B4AC-4B8A-9616-04117C451E50}" presName="vertSpace2" presStyleLbl="node1" presStyleIdx="0" presStyleCnt="3"/>
      <dgm:spPr/>
    </dgm:pt>
    <dgm:pt modelId="{B423E47C-A3D8-4E4E-9FB0-D2386BAE77F9}" type="pres">
      <dgm:prSet presAssocID="{79DADEA9-B4AC-4B8A-9616-04117C451E50}" presName="circle2" presStyleLbl="node1" presStyleIdx="1" presStyleCnt="3"/>
      <dgm:spPr/>
    </dgm:pt>
    <dgm:pt modelId="{ED2908DD-3465-4129-A9F7-DC8A8B8E5588}" type="pres">
      <dgm:prSet presAssocID="{79DADEA9-B4AC-4B8A-9616-04117C451E50}" presName="rect2" presStyleLbl="alignAcc1" presStyleIdx="1" presStyleCnt="3"/>
      <dgm:spPr/>
      <dgm:t>
        <a:bodyPr/>
        <a:lstStyle/>
        <a:p>
          <a:endParaRPr lang="en-US"/>
        </a:p>
      </dgm:t>
    </dgm:pt>
    <dgm:pt modelId="{77459466-C203-40EF-85C7-79D4C478F966}" type="pres">
      <dgm:prSet presAssocID="{41B8636F-43F7-4A6D-8801-FBD3A71237EF}" presName="vertSpace3" presStyleLbl="node1" presStyleIdx="1" presStyleCnt="3"/>
      <dgm:spPr/>
    </dgm:pt>
    <dgm:pt modelId="{4B312A6A-737F-4EF2-AAAD-B0DF82BDFD40}" type="pres">
      <dgm:prSet presAssocID="{41B8636F-43F7-4A6D-8801-FBD3A71237EF}" presName="circle3" presStyleLbl="node1" presStyleIdx="2" presStyleCnt="3"/>
      <dgm:spPr/>
    </dgm:pt>
    <dgm:pt modelId="{B7698B0B-0C3E-4D50-80DD-49F958E911FF}" type="pres">
      <dgm:prSet presAssocID="{41B8636F-43F7-4A6D-8801-FBD3A71237EF}" presName="rect3" presStyleLbl="alignAcc1" presStyleIdx="2" presStyleCnt="3"/>
      <dgm:spPr/>
      <dgm:t>
        <a:bodyPr/>
        <a:lstStyle/>
        <a:p>
          <a:endParaRPr lang="en-US"/>
        </a:p>
      </dgm:t>
    </dgm:pt>
    <dgm:pt modelId="{32AFAA2C-276C-4459-BD95-9FBB09194F85}" type="pres">
      <dgm:prSet presAssocID="{05FE1179-F2E1-4AAD-8F91-F284242C609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4B904-2A31-426B-BEBD-118B9165EDBE}" type="pres">
      <dgm:prSet presAssocID="{79DADEA9-B4AC-4B8A-9616-04117C451E5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5CAEF-0E6B-4D74-9700-3A74A0A74B11}" type="pres">
      <dgm:prSet presAssocID="{41B8636F-43F7-4A6D-8801-FBD3A71237E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39E7D0-47D3-44D0-97D8-0A8CDD712D7E}" srcId="{A86EFF6F-C687-4375-A19A-7E6C45FDD09F}" destId="{79DADEA9-B4AC-4B8A-9616-04117C451E50}" srcOrd="1" destOrd="0" parTransId="{B94529F6-C636-4EF8-8B41-DBE77B2B98CF}" sibTransId="{657F2A85-2B99-4F5D-BCAF-61BF459A5CB5}"/>
    <dgm:cxn modelId="{3E4295C2-6E48-423F-9074-476E16D676C1}" type="presOf" srcId="{05FE1179-F2E1-4AAD-8F91-F284242C6090}" destId="{32AFAA2C-276C-4459-BD95-9FBB09194F85}" srcOrd="1" destOrd="0" presId="urn:microsoft.com/office/officeart/2005/8/layout/target3"/>
    <dgm:cxn modelId="{349E0B53-B2A2-4280-8E00-0B55CD0BB25F}" srcId="{A86EFF6F-C687-4375-A19A-7E6C45FDD09F}" destId="{05FE1179-F2E1-4AAD-8F91-F284242C6090}" srcOrd="0" destOrd="0" parTransId="{AB2104D8-A417-4040-968C-8EF1ABC029A6}" sibTransId="{61F0FA02-FB60-4C35-AAF5-80313289564E}"/>
    <dgm:cxn modelId="{5D3F69FA-1588-490E-93ED-8FFEEA273367}" type="presOf" srcId="{A86EFF6F-C687-4375-A19A-7E6C45FDD09F}" destId="{7A0880F3-5484-465D-9940-77158E07B77F}" srcOrd="0" destOrd="0" presId="urn:microsoft.com/office/officeart/2005/8/layout/target3"/>
    <dgm:cxn modelId="{6998AF03-58A8-409F-A6BA-B2126C773715}" type="presOf" srcId="{41B8636F-43F7-4A6D-8801-FBD3A71237EF}" destId="{7A65CAEF-0E6B-4D74-9700-3A74A0A74B11}" srcOrd="1" destOrd="0" presId="urn:microsoft.com/office/officeart/2005/8/layout/target3"/>
    <dgm:cxn modelId="{90B216D2-E698-458A-96FC-489763F0BA9A}" type="presOf" srcId="{41B8636F-43F7-4A6D-8801-FBD3A71237EF}" destId="{B7698B0B-0C3E-4D50-80DD-49F958E911FF}" srcOrd="0" destOrd="0" presId="urn:microsoft.com/office/officeart/2005/8/layout/target3"/>
    <dgm:cxn modelId="{A80C6F54-5CB1-4372-A72A-24251CF6F8C0}" type="presOf" srcId="{79DADEA9-B4AC-4B8A-9616-04117C451E50}" destId="{B604B904-2A31-426B-BEBD-118B9165EDBE}" srcOrd="1" destOrd="0" presId="urn:microsoft.com/office/officeart/2005/8/layout/target3"/>
    <dgm:cxn modelId="{1F902044-8F5A-4F36-80EC-9B6CF22A9677}" type="presOf" srcId="{05FE1179-F2E1-4AAD-8F91-F284242C6090}" destId="{B095FBD8-0E1F-4AE5-AD69-E69CE9FA0115}" srcOrd="0" destOrd="0" presId="urn:microsoft.com/office/officeart/2005/8/layout/target3"/>
    <dgm:cxn modelId="{731CD10B-6FD5-42ED-9111-F515FAF65859}" srcId="{A86EFF6F-C687-4375-A19A-7E6C45FDD09F}" destId="{41B8636F-43F7-4A6D-8801-FBD3A71237EF}" srcOrd="2" destOrd="0" parTransId="{E90A97D3-6399-477C-9796-5894ADB1C98A}" sibTransId="{35084082-5E72-41FC-A45A-D4B27E3EC573}"/>
    <dgm:cxn modelId="{2D2B535F-E340-450B-8442-55F3DC19D59B}" type="presOf" srcId="{79DADEA9-B4AC-4B8A-9616-04117C451E50}" destId="{ED2908DD-3465-4129-A9F7-DC8A8B8E5588}" srcOrd="0" destOrd="0" presId="urn:microsoft.com/office/officeart/2005/8/layout/target3"/>
    <dgm:cxn modelId="{E0A6222F-BA89-4364-B52E-7E9C75C43C0F}" type="presParOf" srcId="{7A0880F3-5484-465D-9940-77158E07B77F}" destId="{BC058B39-6C67-44B5-AC16-7474D53F697D}" srcOrd="0" destOrd="0" presId="urn:microsoft.com/office/officeart/2005/8/layout/target3"/>
    <dgm:cxn modelId="{F8A00555-CC16-4A87-9350-3A5EEBA904AC}" type="presParOf" srcId="{7A0880F3-5484-465D-9940-77158E07B77F}" destId="{E4BE51B1-3564-4780-9C9B-34A3C8804B08}" srcOrd="1" destOrd="0" presId="urn:microsoft.com/office/officeart/2005/8/layout/target3"/>
    <dgm:cxn modelId="{21622B58-1F06-4323-8889-DB1346688134}" type="presParOf" srcId="{7A0880F3-5484-465D-9940-77158E07B77F}" destId="{B095FBD8-0E1F-4AE5-AD69-E69CE9FA0115}" srcOrd="2" destOrd="0" presId="urn:microsoft.com/office/officeart/2005/8/layout/target3"/>
    <dgm:cxn modelId="{019B6239-4A62-4C46-9C26-FA6EE75430A3}" type="presParOf" srcId="{7A0880F3-5484-465D-9940-77158E07B77F}" destId="{5CE0BD59-61F8-4C82-8A2E-0D7A8C6EBC42}" srcOrd="3" destOrd="0" presId="urn:microsoft.com/office/officeart/2005/8/layout/target3"/>
    <dgm:cxn modelId="{77AE614F-253C-42A1-88ED-B99EB250EB9B}" type="presParOf" srcId="{7A0880F3-5484-465D-9940-77158E07B77F}" destId="{B423E47C-A3D8-4E4E-9FB0-D2386BAE77F9}" srcOrd="4" destOrd="0" presId="urn:microsoft.com/office/officeart/2005/8/layout/target3"/>
    <dgm:cxn modelId="{F4F99743-DF19-47B3-95A2-6E4A42BC8943}" type="presParOf" srcId="{7A0880F3-5484-465D-9940-77158E07B77F}" destId="{ED2908DD-3465-4129-A9F7-DC8A8B8E5588}" srcOrd="5" destOrd="0" presId="urn:microsoft.com/office/officeart/2005/8/layout/target3"/>
    <dgm:cxn modelId="{BB1B52F3-2D4A-4786-A235-DCE9B3C284A4}" type="presParOf" srcId="{7A0880F3-5484-465D-9940-77158E07B77F}" destId="{77459466-C203-40EF-85C7-79D4C478F966}" srcOrd="6" destOrd="0" presId="urn:microsoft.com/office/officeart/2005/8/layout/target3"/>
    <dgm:cxn modelId="{9130575E-1866-414F-8A3C-CFB9E0254B3F}" type="presParOf" srcId="{7A0880F3-5484-465D-9940-77158E07B77F}" destId="{4B312A6A-737F-4EF2-AAAD-B0DF82BDFD40}" srcOrd="7" destOrd="0" presId="urn:microsoft.com/office/officeart/2005/8/layout/target3"/>
    <dgm:cxn modelId="{352E100D-34A6-4566-B968-1E5383320A04}" type="presParOf" srcId="{7A0880F3-5484-465D-9940-77158E07B77F}" destId="{B7698B0B-0C3E-4D50-80DD-49F958E911FF}" srcOrd="8" destOrd="0" presId="urn:microsoft.com/office/officeart/2005/8/layout/target3"/>
    <dgm:cxn modelId="{E32653CE-A166-4FB9-AA6D-E6B464D554CD}" type="presParOf" srcId="{7A0880F3-5484-465D-9940-77158E07B77F}" destId="{32AFAA2C-276C-4459-BD95-9FBB09194F85}" srcOrd="9" destOrd="0" presId="urn:microsoft.com/office/officeart/2005/8/layout/target3"/>
    <dgm:cxn modelId="{E5519CFC-8EFE-4790-B45F-F292A5A6C1DA}" type="presParOf" srcId="{7A0880F3-5484-465D-9940-77158E07B77F}" destId="{B604B904-2A31-426B-BEBD-118B9165EDBE}" srcOrd="10" destOrd="0" presId="urn:microsoft.com/office/officeart/2005/8/layout/target3"/>
    <dgm:cxn modelId="{34860029-A705-4EBB-8D7B-374B73FD395D}" type="presParOf" srcId="{7A0880F3-5484-465D-9940-77158E07B77F}" destId="{7A65CAEF-0E6B-4D74-9700-3A74A0A74B1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4525D-4A3A-4B20-8C75-9FB6CF4C7DFB}">
      <dsp:nvSpPr>
        <dsp:cNvPr id="0" name=""/>
        <dsp:cNvSpPr/>
      </dsp:nvSpPr>
      <dsp:spPr>
        <a:xfrm>
          <a:off x="0" y="279963"/>
          <a:ext cx="5029199" cy="7547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Describe what’s new for 2014-15</a:t>
          </a:r>
          <a:endParaRPr lang="en-US" sz="1900" kern="1200" dirty="0"/>
        </a:p>
      </dsp:txBody>
      <dsp:txXfrm>
        <a:off x="36845" y="316808"/>
        <a:ext cx="4955509" cy="681087"/>
      </dsp:txXfrm>
    </dsp:sp>
    <dsp:sp modelId="{86F93739-E40B-48F6-9C20-65976BC2FC5F}">
      <dsp:nvSpPr>
        <dsp:cNvPr id="0" name=""/>
        <dsp:cNvSpPr/>
      </dsp:nvSpPr>
      <dsp:spPr>
        <a:xfrm>
          <a:off x="0" y="1089461"/>
          <a:ext cx="5029199" cy="7547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Provide instructions for submitting/revising 2014-15 Academic Assessment Plans</a:t>
          </a:r>
          <a:endParaRPr lang="en-US" sz="1900" kern="1200" dirty="0"/>
        </a:p>
      </dsp:txBody>
      <dsp:txXfrm>
        <a:off x="36845" y="1126306"/>
        <a:ext cx="4955509" cy="681087"/>
      </dsp:txXfrm>
    </dsp:sp>
    <dsp:sp modelId="{8A5B37D3-7103-4640-AB6D-40B5D319C226}">
      <dsp:nvSpPr>
        <dsp:cNvPr id="0" name=""/>
        <dsp:cNvSpPr/>
      </dsp:nvSpPr>
      <dsp:spPr>
        <a:xfrm>
          <a:off x="0" y="1898958"/>
          <a:ext cx="5029199" cy="75477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Describe institutional resources available for Academic Assessment planning for 2014-15</a:t>
          </a:r>
          <a:endParaRPr lang="en-US" sz="1900" kern="1200" dirty="0"/>
        </a:p>
      </dsp:txBody>
      <dsp:txXfrm>
        <a:off x="36845" y="1935803"/>
        <a:ext cx="4955509" cy="681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58B39-6C67-44B5-AC16-7474D53F697D}">
      <dsp:nvSpPr>
        <dsp:cNvPr id="0" name=""/>
        <dsp:cNvSpPr/>
      </dsp:nvSpPr>
      <dsp:spPr>
        <a:xfrm>
          <a:off x="0" y="0"/>
          <a:ext cx="2628900" cy="262890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5FBD8-0E1F-4AE5-AD69-E69CE9FA0115}">
      <dsp:nvSpPr>
        <dsp:cNvPr id="0" name=""/>
        <dsp:cNvSpPr/>
      </dsp:nvSpPr>
      <dsp:spPr>
        <a:xfrm>
          <a:off x="1314450" y="0"/>
          <a:ext cx="4705349" cy="2628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All 2013-14 Academic Assessment Plans are in the Planning Module of </a:t>
          </a:r>
          <a:r>
            <a:rPr lang="en-US" sz="1800" i="1" kern="1200" dirty="0" smtClean="0"/>
            <a:t>Compliance Assist!</a:t>
          </a:r>
        </a:p>
      </dsp:txBody>
      <dsp:txXfrm>
        <a:off x="1314450" y="0"/>
        <a:ext cx="4705349" cy="788671"/>
      </dsp:txXfrm>
    </dsp:sp>
    <dsp:sp modelId="{B423E47C-A3D8-4E4E-9FB0-D2386BAE77F9}">
      <dsp:nvSpPr>
        <dsp:cNvPr id="0" name=""/>
        <dsp:cNvSpPr/>
      </dsp:nvSpPr>
      <dsp:spPr>
        <a:xfrm>
          <a:off x="460058" y="788671"/>
          <a:ext cx="1708783" cy="170878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908DD-3465-4129-A9F7-DC8A8B8E5588}">
      <dsp:nvSpPr>
        <dsp:cNvPr id="0" name=""/>
        <dsp:cNvSpPr/>
      </dsp:nvSpPr>
      <dsp:spPr>
        <a:xfrm>
          <a:off x="1314450" y="788671"/>
          <a:ext cx="4705349" cy="170878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All 2013-14 plans have been rolled over to 2014-15 </a:t>
          </a:r>
        </a:p>
      </dsp:txBody>
      <dsp:txXfrm>
        <a:off x="1314450" y="788671"/>
        <a:ext cx="4705349" cy="788669"/>
      </dsp:txXfrm>
    </dsp:sp>
    <dsp:sp modelId="{4B312A6A-737F-4EF2-AAAD-B0DF82BDFD40}">
      <dsp:nvSpPr>
        <dsp:cNvPr id="0" name=""/>
        <dsp:cNvSpPr/>
      </dsp:nvSpPr>
      <dsp:spPr>
        <a:xfrm>
          <a:off x="920115" y="1577340"/>
          <a:ext cx="788669" cy="788669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98B0B-0C3E-4D50-80DD-49F958E911FF}">
      <dsp:nvSpPr>
        <dsp:cNvPr id="0" name=""/>
        <dsp:cNvSpPr/>
      </dsp:nvSpPr>
      <dsp:spPr>
        <a:xfrm>
          <a:off x="1314450" y="1577340"/>
          <a:ext cx="4705349" cy="78866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All plans for 2014-15 will be directly  entered/modified in </a:t>
          </a:r>
          <a:r>
            <a:rPr lang="en-US" sz="1800" i="1" kern="1200" dirty="0" smtClean="0"/>
            <a:t>Compliance Assist!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314450" y="1577340"/>
        <a:ext cx="4705349" cy="788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4BC1D8-00DD-4627-8B91-6C0C2ED793E6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365BAD-32EB-4B37-8AC9-AC5A0CB81C1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approval.ufl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pproval.ufl.ed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assessment.aa.ufl.edu/academic-assessment-plan-resourc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assessment@aa.ufl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fl.compliance-assist.com/index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086600" cy="17716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2014-15 Academic Assessment Planning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i="1" dirty="0"/>
          </a:p>
          <a:p>
            <a:pPr algn="l"/>
            <a:r>
              <a:rPr lang="en-US" dirty="0" smtClean="0"/>
              <a:t>Timothy S. Brophy </a:t>
            </a:r>
          </a:p>
          <a:p>
            <a:pPr algn="l"/>
            <a:r>
              <a:rPr lang="en-US" dirty="0" smtClean="0"/>
              <a:t>Director of Institutional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400800" cy="1021842"/>
          </a:xfrm>
        </p:spPr>
        <p:txBody>
          <a:bodyPr/>
          <a:lstStyle/>
          <a:p>
            <a:r>
              <a:rPr lang="en-US" dirty="0" smtClean="0"/>
              <a:t>Editing your Plan for 2014-15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2686050"/>
            <a:ext cx="5715000" cy="1132284"/>
          </a:xfrm>
        </p:spPr>
        <p:txBody>
          <a:bodyPr/>
          <a:lstStyle/>
          <a:p>
            <a:r>
              <a:rPr lang="en-US" i="1" dirty="0" smtClean="0"/>
              <a:t>Updating your 2013-14 Academic Assessment Plan for 2014-15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080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algn="ctr"/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4410"/>
            <a:ext cx="6096000" cy="3634740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If you have modified your mission</a:t>
            </a:r>
            <a:r>
              <a:rPr lang="en-US" sz="1800" dirty="0" smtClean="0"/>
              <a:t>, open the mission link, click on the Edit tab, modify as needed, then save and close. Otherwise, no changes are needed.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66950"/>
            <a:ext cx="5562600" cy="266446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2876550"/>
            <a:ext cx="317848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552950"/>
            <a:ext cx="864296" cy="1714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3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Student Learning Outcomes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67" y="1028700"/>
            <a:ext cx="6088833" cy="382905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Open each outcome, click the Edit tab, and update the Number to 2014-15 SLO #</a:t>
            </a:r>
          </a:p>
          <a:p>
            <a:r>
              <a:rPr lang="en-US" sz="1200" i="1" dirty="0" smtClean="0"/>
              <a:t>Do not modify the existing text of your outcomes, or add new SLOs.</a:t>
            </a:r>
          </a:p>
          <a:p>
            <a:r>
              <a:rPr lang="en-US" sz="1200" dirty="0" smtClean="0"/>
              <a:t>IF you wish to modify the wording of your existing outcomes or create new outcomes for 2014-15, you must complete the appropriate change form at </a:t>
            </a:r>
            <a:r>
              <a:rPr lang="en-US" sz="1200" dirty="0">
                <a:hlinkClick r:id="rId2"/>
              </a:rPr>
              <a:t>http://approval.ufl.edu/</a:t>
            </a:r>
            <a:r>
              <a:rPr lang="en-US" sz="1200" dirty="0"/>
              <a:t> </a:t>
            </a:r>
            <a:r>
              <a:rPr lang="en-US" sz="1200" dirty="0" smtClean="0"/>
              <a:t>and </a:t>
            </a:r>
            <a:r>
              <a:rPr lang="en-US" sz="1200" u="sng" dirty="0" smtClean="0"/>
              <a:t>submit this form only</a:t>
            </a:r>
            <a:r>
              <a:rPr lang="en-US" sz="1200" dirty="0" smtClean="0"/>
              <a:t> by April 4. </a:t>
            </a:r>
          </a:p>
          <a:p>
            <a:r>
              <a:rPr lang="en-US" sz="1200" dirty="0" smtClean="0"/>
              <a:t>The ACC will review your changes at its April meeting and when they are approved, these will be entered into the 2014-15 catalog. </a:t>
            </a:r>
            <a:endParaRPr lang="en-US" sz="12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2697169"/>
            <a:ext cx="6248399" cy="22365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05000" y="3711564"/>
            <a:ext cx="2995053" cy="276999"/>
            <a:chOff x="2819400" y="4589561"/>
            <a:chExt cx="2995053" cy="369332"/>
          </a:xfrm>
        </p:grpSpPr>
        <p:sp>
          <p:nvSpPr>
            <p:cNvPr id="6" name="Oval 5"/>
            <p:cNvSpPr/>
            <p:nvPr/>
          </p:nvSpPr>
          <p:spPr>
            <a:xfrm>
              <a:off x="2819400" y="4648200"/>
              <a:ext cx="990600" cy="228600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49162" y="4589561"/>
              <a:ext cx="1765291" cy="36933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Change to 2014-15 SLO 1</a:t>
              </a:r>
              <a:endParaRPr lang="en-US" sz="1200" dirty="0"/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 flipV="1">
              <a:off x="3820562" y="4743450"/>
              <a:ext cx="228600" cy="3077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99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72923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AAP Detail – Existing AAPs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6324600" cy="3463290"/>
          </a:xfrm>
        </p:spPr>
        <p:txBody>
          <a:bodyPr>
            <a:normAutofit/>
          </a:bodyPr>
          <a:lstStyle/>
          <a:p>
            <a:r>
              <a:rPr lang="en-US" sz="1800" dirty="0"/>
              <a:t>If you are editing your 2013-14 plan for 2014-15, open the </a:t>
            </a:r>
            <a:r>
              <a:rPr lang="en-US" sz="1800" i="1" dirty="0"/>
              <a:t>AAP detail</a:t>
            </a:r>
            <a:r>
              <a:rPr lang="en-US" sz="1800" dirty="0"/>
              <a:t> link. </a:t>
            </a:r>
          </a:p>
          <a:p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-642" t="14639"/>
          <a:stretch/>
        </p:blipFill>
        <p:spPr bwMode="auto">
          <a:xfrm>
            <a:off x="228600" y="2286000"/>
            <a:ext cx="6324600" cy="245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971800" y="4000500"/>
            <a:ext cx="3276600" cy="1714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AAP detail – New AAPs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5791200" cy="37719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If you are developing a new plan for 2014-15, open the “new item” box and select “AAP detail,” which will open a blank form.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-774" t="14159" r="4093" b="-1378"/>
          <a:stretch/>
        </p:blipFill>
        <p:spPr bwMode="auto">
          <a:xfrm>
            <a:off x="152400" y="2171701"/>
            <a:ext cx="6477000" cy="2686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81200" y="3638550"/>
            <a:ext cx="1295400" cy="1619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81200" y="3333750"/>
            <a:ext cx="1295400" cy="904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5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Editing fields in the AAP detail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5867400" cy="32918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First, click on the “Edit” tab. Of you don’t see the Edit tab in your window, slide the field to the right until it comes into view. 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4409" r="-128" b="5654"/>
          <a:stretch/>
        </p:blipFill>
        <p:spPr bwMode="auto">
          <a:xfrm>
            <a:off x="228600" y="2514600"/>
            <a:ext cx="6005830" cy="2022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2000" y="2743200"/>
            <a:ext cx="304800" cy="1428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47801" y="4400550"/>
            <a:ext cx="3505199" cy="1366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4629150"/>
            <a:ext cx="1447800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6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36195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Editing fields in the AAP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8750"/>
            <a:ext cx="8229600" cy="32918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Enter the progress field and the person responsible (responsible role)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-19488" t="-758" r="19488" b="15173"/>
          <a:stretch/>
        </p:blipFill>
        <p:spPr bwMode="auto">
          <a:xfrm>
            <a:off x="-1600200" y="1943100"/>
            <a:ext cx="8686800" cy="2857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09800" y="3280116"/>
            <a:ext cx="2438400" cy="1366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4600" y="3714750"/>
            <a:ext cx="2819400" cy="342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14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Editing fields in the AAP detail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6019800" cy="312039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Click on the “edit” button to open the windows you wish to edit.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-19488" t="-758" r="19488" b="15173"/>
          <a:stretch/>
        </p:blipFill>
        <p:spPr bwMode="auto">
          <a:xfrm>
            <a:off x="-806208" y="1657350"/>
            <a:ext cx="6858000" cy="3086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828800" y="4075776"/>
            <a:ext cx="347804" cy="2019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Editing Fields in the AAP detail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6248400" cy="3486150"/>
          </a:xfrm>
        </p:spPr>
        <p:txBody>
          <a:bodyPr>
            <a:normAutofit/>
          </a:bodyPr>
          <a:lstStyle/>
          <a:p>
            <a:pPr lvl="0"/>
            <a:r>
              <a:rPr lang="en-US" sz="1800" dirty="0"/>
              <a:t>When you are finished editing, click on “update” and the field will update the field with the new information. Do this with each field you edit. NOTE: Update </a:t>
            </a:r>
            <a:r>
              <a:rPr lang="en-US" sz="1800" i="1" dirty="0"/>
              <a:t>does not save </a:t>
            </a:r>
            <a:r>
              <a:rPr lang="en-US" sz="1800" dirty="0"/>
              <a:t>the information – that step comes later.</a:t>
            </a:r>
          </a:p>
          <a:p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652" t="13767" r="-779" b="11812"/>
          <a:stretch/>
        </p:blipFill>
        <p:spPr bwMode="auto">
          <a:xfrm>
            <a:off x="837446" y="2457450"/>
            <a:ext cx="5639554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114800" y="4514850"/>
            <a:ext cx="457200" cy="2019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Need instructions?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5715000" cy="32918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When you are in Edit mode, instructions </a:t>
            </a:r>
            <a:r>
              <a:rPr lang="en-US" sz="1800" dirty="0"/>
              <a:t>are located to the right of the field – hover over the information </a:t>
            </a:r>
            <a:r>
              <a:rPr lang="en-US" sz="1800" dirty="0" smtClean="0"/>
              <a:t>icon        and the instructions will appear 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13724" r="3837" b="11517"/>
          <a:stretch/>
        </p:blipFill>
        <p:spPr bwMode="auto">
          <a:xfrm>
            <a:off x="3048000" y="2372573"/>
            <a:ext cx="5105400" cy="2514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l="1329" t="13570" r="4537" b="11222"/>
          <a:stretch/>
        </p:blipFill>
        <p:spPr bwMode="auto">
          <a:xfrm>
            <a:off x="152400" y="2372573"/>
            <a:ext cx="3525570" cy="2514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76396" y="3267762"/>
            <a:ext cx="347804" cy="2019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81600" y="3107599"/>
            <a:ext cx="1981200" cy="5222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925471"/>
            <a:ext cx="304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812187"/>
              </p:ext>
            </p:extLst>
          </p:nvPr>
        </p:nvGraphicFramePr>
        <p:xfrm>
          <a:off x="228600" y="1504950"/>
          <a:ext cx="5029200" cy="293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16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C4525D-4A3A-4B20-8C75-9FB6CF4C7D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9C4525D-4A3A-4B20-8C75-9FB6CF4C7D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F93739-E40B-48F6-9C20-65976BC2F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6F93739-E40B-48F6-9C20-65976BC2F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5B37D3-7103-4640-AB6D-40B5D319C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A5B37D3-7103-4640-AB6D-40B5D319C2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59588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Closing out and saving changes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76" y="919518"/>
            <a:ext cx="5791200" cy="35433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When you have completed entering changes into the AAP detail page, check the “Academic Assessment Plan Entry Complete” box – this is your affirmation that the plan is complete</a:t>
            </a:r>
          </a:p>
          <a:p>
            <a:r>
              <a:rPr lang="en-US" sz="1600" dirty="0" smtClean="0"/>
              <a:t>please be sure to “save and close” – otherwise your entries will be lost</a:t>
            </a:r>
          </a:p>
          <a:p>
            <a:endParaRPr lang="en-US" sz="1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923" t="8889" r="4872" b="15214"/>
          <a:stretch/>
        </p:blipFill>
        <p:spPr bwMode="auto">
          <a:xfrm>
            <a:off x="775647" y="2495550"/>
            <a:ext cx="5539740" cy="2537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419600" y="4645357"/>
            <a:ext cx="457200" cy="20194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57400" y="4427203"/>
            <a:ext cx="838200" cy="30291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5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6172200" cy="329184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Update the SLO Number fields to reflect 2014-15</a:t>
            </a:r>
          </a:p>
          <a:p>
            <a:r>
              <a:rPr lang="en-US" sz="1800" dirty="0" smtClean="0"/>
              <a:t>IF you have modified your ALC or SLOs for 2014-15, you must use the appropriate SLO/ALC </a:t>
            </a:r>
            <a:r>
              <a:rPr lang="en-US" sz="1800" dirty="0"/>
              <a:t>change forms at </a:t>
            </a:r>
            <a:r>
              <a:rPr lang="en-US" sz="1800" dirty="0">
                <a:hlinkClick r:id="rId2"/>
              </a:rPr>
              <a:t>http://approval.ufl.edu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&gt; Undergraduate, Graduate, or Professional &gt; ALC/SLO/Academic Assessment Plan </a:t>
            </a:r>
          </a:p>
          <a:p>
            <a:r>
              <a:rPr lang="en-US" sz="1800" dirty="0" smtClean="0"/>
              <a:t>Edit the AAP detail for 2014-15, check the “Completed” box at the bottom of the detail</a:t>
            </a:r>
          </a:p>
          <a:p>
            <a:r>
              <a:rPr lang="en-US" sz="1800" dirty="0" smtClean="0"/>
              <a:t>SAVE AND CLOSE</a:t>
            </a:r>
          </a:p>
          <a:p>
            <a:r>
              <a:rPr lang="en-US" sz="1800" dirty="0" smtClean="0"/>
              <a:t>You will be notified when the Academic Assessment Committee approves any changes to your ALC/SLOs and you can then enter your changes into the </a:t>
            </a:r>
            <a:r>
              <a:rPr lang="en-US" sz="1800" i="1" dirty="0" smtClean="0"/>
              <a:t>Compliance Assist! </a:t>
            </a:r>
            <a:r>
              <a:rPr lang="en-US" sz="1800" dirty="0" smtClean="0"/>
              <a:t>AAP detail page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5249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48" y="43815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 for 2014-15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5943600" cy="37719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Institutional Assessment Resources page has been updated with current forms and information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assessment.aa.ufl.edu/academic-assessment-plan-resources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314" r="24115"/>
          <a:stretch/>
        </p:blipFill>
        <p:spPr bwMode="auto">
          <a:xfrm>
            <a:off x="533400" y="2190750"/>
            <a:ext cx="5715000" cy="2822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228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Need further assistance?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5337048" cy="1629102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Email </a:t>
            </a:r>
            <a:r>
              <a:rPr lang="en-US" sz="2800" dirty="0" smtClean="0">
                <a:hlinkClick r:id="rId2"/>
              </a:rPr>
              <a:t>assessment@aa.ufl.edu</a:t>
            </a:r>
            <a:r>
              <a:rPr lang="en-US" sz="2800" dirty="0" smtClean="0"/>
              <a:t> with your questions, 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Call Institutional Assessment at 352-273-1090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426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for 2014-15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359059"/>
              </p:ext>
            </p:extLst>
          </p:nvPr>
        </p:nvGraphicFramePr>
        <p:xfrm>
          <a:off x="228600" y="1733550"/>
          <a:ext cx="6019800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58B39-6C67-44B5-AC16-7474D53F6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C058B39-6C67-44B5-AC16-7474D53F6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95FBD8-0E1F-4AE5-AD69-E69CE9FA0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095FBD8-0E1F-4AE5-AD69-E69CE9FA0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23E47C-A3D8-4E4E-9FB0-D2386BAE7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423E47C-A3D8-4E4E-9FB0-D2386BAE7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2908DD-3465-4129-A9F7-DC8A8B8E5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D2908DD-3465-4129-A9F7-DC8A8B8E5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12A6A-737F-4EF2-AAAD-B0DF82BDF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B312A6A-737F-4EF2-AAAD-B0DF82BDF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698B0B-0C3E-4D50-80DD-49F958E91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7698B0B-0C3E-4D50-80DD-49F958E91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657350"/>
            <a:ext cx="7772400" cy="1021842"/>
          </a:xfrm>
        </p:spPr>
        <p:txBody>
          <a:bodyPr/>
          <a:lstStyle/>
          <a:p>
            <a:r>
              <a:rPr lang="en-US" dirty="0" smtClean="0"/>
              <a:t>Getting to your Assessment Plans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2686050"/>
            <a:ext cx="5486400" cy="1132284"/>
          </a:xfrm>
        </p:spPr>
        <p:txBody>
          <a:bodyPr/>
          <a:lstStyle/>
          <a:p>
            <a:r>
              <a:rPr lang="en-US" i="1" dirty="0" smtClean="0"/>
              <a:t>Step-by step procedure to access your 2014-15 plan in Compliance Assist!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031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Log into </a:t>
            </a:r>
            <a:r>
              <a:rPr lang="en-US" sz="4000" i="1" dirty="0" smtClean="0"/>
              <a:t>Compliance Assist!</a:t>
            </a:r>
            <a:endParaRPr lang="en-US" sz="4000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51610"/>
            <a:ext cx="7010400" cy="329184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Go to: </a:t>
            </a: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ufl.compliance-assist.com/index.aspx</a:t>
            </a:r>
            <a:endParaRPr lang="en-US" sz="1400" dirty="0" smtClean="0"/>
          </a:p>
          <a:p>
            <a:r>
              <a:rPr lang="en-US" sz="1400" dirty="0" smtClean="0"/>
              <a:t>When this screen appears, click on Planning</a:t>
            </a:r>
          </a:p>
          <a:p>
            <a:endParaRPr lang="en-US" sz="1400" i="1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5411" t="13878" r="16994" b="42199"/>
          <a:stretch/>
        </p:blipFill>
        <p:spPr bwMode="auto">
          <a:xfrm>
            <a:off x="524347" y="2724150"/>
            <a:ext cx="5952653" cy="2207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Oval 6"/>
          <p:cNvSpPr/>
          <p:nvPr/>
        </p:nvSpPr>
        <p:spPr>
          <a:xfrm>
            <a:off x="685800" y="4324350"/>
            <a:ext cx="1152808" cy="2095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610"/>
            <a:ext cx="6400800" cy="3291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this page, click on </a:t>
            </a:r>
            <a:r>
              <a:rPr lang="en-US" sz="2400" i="1" dirty="0" smtClean="0"/>
              <a:t>My Dashboard </a:t>
            </a:r>
            <a:r>
              <a:rPr lang="en-US" sz="2400" dirty="0" smtClean="0"/>
              <a:t>at the top of the page</a:t>
            </a:r>
          </a:p>
          <a:p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963" t="19199" b="34222"/>
          <a:stretch/>
        </p:blipFill>
        <p:spPr bwMode="auto">
          <a:xfrm>
            <a:off x="626301" y="2647950"/>
            <a:ext cx="6155499" cy="2000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914400" y="2647950"/>
            <a:ext cx="762000" cy="2385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7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 Dashboard – My Roles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02" y="1451610"/>
            <a:ext cx="6318598" cy="32918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this page, first click Edit Filter and select 2014-15 from the Fiscal Year drop down list, and click OK</a:t>
            </a:r>
          </a:p>
          <a:p>
            <a:endParaRPr lang="en-US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35" t="8935" r="5348" b="12538"/>
          <a:stretch/>
        </p:blipFill>
        <p:spPr bwMode="auto">
          <a:xfrm>
            <a:off x="533400" y="2724150"/>
            <a:ext cx="5867400" cy="2019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914400" y="3505200"/>
            <a:ext cx="864296" cy="285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714750"/>
            <a:ext cx="1816796" cy="285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457700"/>
            <a:ext cx="586212" cy="285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My Dashboard – Assessment Plans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Next, click the tab marked </a:t>
            </a:r>
            <a:r>
              <a:rPr lang="en-US" sz="2400" u="sng" dirty="0" smtClean="0"/>
              <a:t>Assessment Plans</a:t>
            </a:r>
          </a:p>
          <a:p>
            <a:r>
              <a:rPr lang="en-US" sz="2400" dirty="0" smtClean="0"/>
              <a:t>The Unit list appears in the left column</a:t>
            </a:r>
          </a:p>
          <a:p>
            <a:endParaRPr lang="en-US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231" t="1368" r="6282"/>
          <a:stretch/>
        </p:blipFill>
        <p:spPr bwMode="auto">
          <a:xfrm>
            <a:off x="473798" y="2312618"/>
            <a:ext cx="6172200" cy="2800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3798" y="3603582"/>
            <a:ext cx="1710950" cy="10399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3190875"/>
            <a:ext cx="864296" cy="285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4616" r="6795"/>
          <a:stretch/>
        </p:blipFill>
        <p:spPr bwMode="auto">
          <a:xfrm>
            <a:off x="545910" y="2151278"/>
            <a:ext cx="5265420" cy="282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557784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Find your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6553200" cy="40005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Next, clicking on the + symbols, open Academic Affairs, then Academic Colleges, then your college, then your program(s) or certificate(s)  </a:t>
            </a:r>
          </a:p>
          <a:p>
            <a:r>
              <a:rPr lang="en-US" sz="1400" dirty="0" smtClean="0"/>
              <a:t>Here I’ve opened the materials for the MS in Ag &amp; Bio Engineering</a:t>
            </a:r>
          </a:p>
          <a:p>
            <a:r>
              <a:rPr lang="en-US" sz="1400" dirty="0" smtClean="0"/>
              <a:t>You will find the </a:t>
            </a:r>
            <a:r>
              <a:rPr lang="en-US" sz="1400" dirty="0"/>
              <a:t>program </a:t>
            </a:r>
            <a:r>
              <a:rPr lang="en-US" sz="1400" dirty="0" smtClean="0"/>
              <a:t>mission, the 2013-14 SLOs, and the AAP (Academic Assessment Plan) detail – these have been rolled over into 2014-15 for you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057400" y="3692071"/>
            <a:ext cx="2057400" cy="142875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57400" y="3849021"/>
            <a:ext cx="2057400" cy="30515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57400" y="4152969"/>
            <a:ext cx="2057400" cy="10953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3400295"/>
            <a:ext cx="1447800" cy="10399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1453</TotalTime>
  <Words>801</Words>
  <Application>Microsoft Office PowerPoint</Application>
  <PresentationFormat>On-screen Show (16:9)</PresentationFormat>
  <Paragraphs>67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2014-15 Academic Assessment Planning Process</vt:lpstr>
      <vt:lpstr>Purpose </vt:lpstr>
      <vt:lpstr>What’s New for 2014-15</vt:lpstr>
      <vt:lpstr>Getting to your Assessment Plans</vt:lpstr>
      <vt:lpstr>Log into Compliance Assist!</vt:lpstr>
      <vt:lpstr>Planning site</vt:lpstr>
      <vt:lpstr>My Dashboard – My Roles</vt:lpstr>
      <vt:lpstr>My Dashboard – Assessment Plans</vt:lpstr>
      <vt:lpstr>Find your program</vt:lpstr>
      <vt:lpstr>Editing your Plan for 2014-15</vt:lpstr>
      <vt:lpstr>Mission</vt:lpstr>
      <vt:lpstr>Student Learning Outcomes</vt:lpstr>
      <vt:lpstr>AAP Detail – Existing AAPs</vt:lpstr>
      <vt:lpstr>AAP detail – New AAPs</vt:lpstr>
      <vt:lpstr>Editing fields in the AAP detail</vt:lpstr>
      <vt:lpstr>Editing fields in the AAP detail</vt:lpstr>
      <vt:lpstr>Editing fields in the AAP detail</vt:lpstr>
      <vt:lpstr>Editing Fields in the AAP detail</vt:lpstr>
      <vt:lpstr>Need instructions?</vt:lpstr>
      <vt:lpstr>Closing out and saving changes</vt:lpstr>
      <vt:lpstr>Checklist</vt:lpstr>
      <vt:lpstr>Resources for 2014-15</vt:lpstr>
      <vt:lpstr>Need further assistance?</vt:lpstr>
    </vt:vector>
  </TitlesOfParts>
  <Company>UF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2014-15 Academic Assessment Planning Process</dc:title>
  <dc:creator>Brophy,Timothy S</dc:creator>
  <cp:lastModifiedBy>Brophy,Timothy S</cp:lastModifiedBy>
  <cp:revision>70</cp:revision>
  <dcterms:created xsi:type="dcterms:W3CDTF">2014-02-24T15:48:44Z</dcterms:created>
  <dcterms:modified xsi:type="dcterms:W3CDTF">2014-03-11T17:58:24Z</dcterms:modified>
</cp:coreProperties>
</file>